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68" r:id="rId4"/>
    <p:sldId id="269" r:id="rId5"/>
    <p:sldId id="257" r:id="rId6"/>
    <p:sldId id="258" r:id="rId7"/>
    <p:sldId id="259" r:id="rId8"/>
    <p:sldId id="279" r:id="rId9"/>
    <p:sldId id="280" r:id="rId10"/>
    <p:sldId id="260" r:id="rId11"/>
    <p:sldId id="273" r:id="rId12"/>
    <p:sldId id="266" r:id="rId13"/>
    <p:sldId id="277" r:id="rId14"/>
    <p:sldId id="275" r:id="rId15"/>
    <p:sldId id="263" r:id="rId16"/>
    <p:sldId id="264" r:id="rId17"/>
    <p:sldId id="265" r:id="rId18"/>
    <p:sldId id="271" r:id="rId19"/>
  </p:sldIdLst>
  <p:sldSz cx="14630400" cy="8229600"/>
  <p:notesSz cx="8229600" cy="14630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Kanit Light" panose="020B0604020202020204" charset="-34"/>
      <p:regular r:id="rId25"/>
    </p:embeddedFont>
    <p:embeddedFont>
      <p:font typeface="Martel Sans" panose="020B0604020202020204" charset="0"/>
      <p:regular r:id="rId26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BC3"/>
    <a:srgbClr val="D14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569" autoAdjust="0"/>
  </p:normalViewPr>
  <p:slideViewPr>
    <p:cSldViewPr snapToGrid="0" snapToObjects="1">
      <p:cViewPr varScale="1">
        <p:scale>
          <a:sx n="89" d="100"/>
          <a:sy n="89" d="100"/>
        </p:scale>
        <p:origin x="101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A:\Federico%20Bellomi\UNLZ\5.%20Quinto%20A&#241;o\Proyecto%20Final\Fotos%20y%20Videos\Tabla%20de%20Hor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s-AR" dirty="0"/>
              <a:t>Horas estimadas - Horas reales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>
        <c:manualLayout>
          <c:layoutTarget val="inner"/>
          <c:xMode val="edge"/>
          <c:yMode val="edge"/>
          <c:x val="5.2088106406856141E-2"/>
          <c:y val="0.12617699184783002"/>
          <c:w val="0.92787711973004139"/>
          <c:h val="0.79861270560159725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val>
            <c:numRef>
              <c:f>Hoja1!$C$44:$D$44</c:f>
              <c:numCache>
                <c:formatCode>General</c:formatCode>
                <c:ptCount val="2"/>
                <c:pt idx="0">
                  <c:v>462</c:v>
                </c:pt>
                <c:pt idx="1">
                  <c:v>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83-4D2B-A943-ECA8BB0DE6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280059296"/>
        <c:axId val="280060128"/>
      </c:barChart>
      <c:catAx>
        <c:axId val="28005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280060128"/>
        <c:crosses val="autoZero"/>
        <c:auto val="1"/>
        <c:lblAlgn val="ctr"/>
        <c:lblOffset val="100"/>
        <c:noMultiLvlLbl val="0"/>
      </c:catAx>
      <c:valAx>
        <c:axId val="28006012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28005929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dirty="0">
                <a:solidFill>
                  <a:schemeClr val="tx1"/>
                </a:solidFill>
              </a:rPr>
              <a:t>Monto (ARS)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Hoja1!$F$4</c:f>
              <c:strCache>
                <c:ptCount val="1"/>
                <c:pt idx="0">
                  <c:v>Monto (ARS)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Hoja1!$E$5:$E$6</c:f>
              <c:strCache>
                <c:ptCount val="2"/>
                <c:pt idx="0">
                  <c:v>Costo estimado</c:v>
                </c:pt>
                <c:pt idx="1">
                  <c:v>Costo real</c:v>
                </c:pt>
              </c:strCache>
            </c:strRef>
          </c:cat>
          <c:val>
            <c:numRef>
              <c:f>Hoja1!$F$5:$F$6</c:f>
              <c:numCache>
                <c:formatCode>"$"#,##0_);[Red]\("$"#,##0\)</c:formatCode>
                <c:ptCount val="2"/>
                <c:pt idx="0" formatCode="&quot;$&quot;#,##0.00_);[Red]\(&quot;$&quot;#,##0.00\)">
                  <c:v>819000</c:v>
                </c:pt>
                <c:pt idx="1">
                  <c:v>1429700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98-41F5-A6C8-94197B35C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74117792"/>
        <c:axId val="1774120288"/>
      </c:barChart>
      <c:catAx>
        <c:axId val="177411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774120288"/>
        <c:crosses val="autoZero"/>
        <c:auto val="1"/>
        <c:lblAlgn val="ctr"/>
        <c:lblOffset val="100"/>
        <c:noMultiLvlLbl val="0"/>
      </c:catAx>
      <c:valAx>
        <c:axId val="17741202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77411779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52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1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44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1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0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7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2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/>
        </p:nvSpPr>
        <p:spPr>
          <a:xfrm>
            <a:off x="6135449" y="6652557"/>
            <a:ext cx="7683341" cy="841653"/>
          </a:xfrm>
          <a:prstGeom prst="roundRect">
            <a:avLst>
              <a:gd name="adj" fmla="val 22313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s-AR" dirty="0"/>
          </a:p>
        </p:txBody>
      </p:sp>
      <p:sp>
        <p:nvSpPr>
          <p:cNvPr id="3" name="Text 0"/>
          <p:cNvSpPr/>
          <p:nvPr/>
        </p:nvSpPr>
        <p:spPr>
          <a:xfrm>
            <a:off x="6248201" y="3024732"/>
            <a:ext cx="76833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Proyecto Final </a:t>
            </a:r>
          </a:p>
          <a:p>
            <a:pPr marL="0" indent="0" algn="ctr">
              <a:lnSpc>
                <a:spcPts val="51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SCARA + Lavadora de Ecus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38041" y="575132"/>
            <a:ext cx="768334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Universidad Nacional de Lomas de Zamora ·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				</a:t>
            </a:r>
            <a:r>
              <a:rPr lang="es-419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Ingeniería</a:t>
            </a: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s-AR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Mecatrónica</a:t>
            </a: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· 2026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934716" y="6929199"/>
            <a:ext cx="768334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Equipo: Federico Bellomi  -  Nicolás De Lio  -  Elías </a:t>
            </a:r>
            <a:r>
              <a:rPr lang="en-US" sz="160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Joglar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894671" y="6929199"/>
            <a:ext cx="679680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CEA47AA-F565-44A1-A215-3EFF772317B8}"/>
              </a:ext>
            </a:extLst>
          </p:cNvPr>
          <p:cNvSpPr txBox="1"/>
          <p:nvPr/>
        </p:nvSpPr>
        <p:spPr>
          <a:xfrm>
            <a:off x="3604260" y="3732014"/>
            <a:ext cx="735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AR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59F09DE-B89C-4367-A910-B88A12EA4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69" r="6239"/>
          <a:stretch/>
        </p:blipFill>
        <p:spPr>
          <a:xfrm>
            <a:off x="417552" y="575132"/>
            <a:ext cx="5717897" cy="7117297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C8693414-B5B4-4B9A-B6D7-74957EDF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5746" y="513755"/>
            <a:ext cx="7961590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Diseño mecánico —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aspectos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destacados</a:t>
            </a:r>
            <a:endParaRPr lang="en-US" sz="3450" dirty="0">
              <a:solidFill>
                <a:srgbClr val="020202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								Robot SCARA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1893422" y="2163985"/>
            <a:ext cx="2504837" cy="182332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/>
          </a:p>
        </p:txBody>
      </p:sp>
      <p:sp>
        <p:nvSpPr>
          <p:cNvPr id="5" name="Text 2"/>
          <p:cNvSpPr/>
          <p:nvPr/>
        </p:nvSpPr>
        <p:spPr>
          <a:xfrm>
            <a:off x="2124165" y="2363892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 del robot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2124165" y="2778706"/>
            <a:ext cx="2105025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Perfil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UPN 80 x 75cm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Perifl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Aluminio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2040 Base circular ∅40 x 5mm.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8313072" y="2152952"/>
            <a:ext cx="2504837" cy="182332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/>
          </a:p>
        </p:txBody>
      </p:sp>
      <p:sp>
        <p:nvSpPr>
          <p:cNvPr id="8" name="Text 5"/>
          <p:cNvSpPr/>
          <p:nvPr/>
        </p:nvSpPr>
        <p:spPr>
          <a:xfrm>
            <a:off x="8515994" y="2363891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110023" y="2152952"/>
            <a:ext cx="2504837" cy="182332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5309929" y="2352858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Sistema de </a:t>
            </a: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contrapeso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521412" y="2762373"/>
            <a:ext cx="2105025" cy="1129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E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Transmisiones por poleas GT2 y reducciones compuestas (16:1 en ejes principales).</a:t>
            </a:r>
            <a:endParaRPr lang="en-US" sz="13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F5DF5C6-0722-4F01-BC32-B3DB66E9F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30E1E0CD-736E-405D-90E0-6D9496C935F8}"/>
              </a:ext>
            </a:extLst>
          </p:cNvPr>
          <p:cNvSpPr/>
          <p:nvPr/>
        </p:nvSpPr>
        <p:spPr>
          <a:xfrm>
            <a:off x="1205746" y="1044178"/>
            <a:ext cx="8258900" cy="45719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184E7215-AC50-40F3-A06B-A27BFABF8C48}"/>
              </a:ext>
            </a:extLst>
          </p:cNvPr>
          <p:cNvSpPr/>
          <p:nvPr/>
        </p:nvSpPr>
        <p:spPr>
          <a:xfrm>
            <a:off x="8521412" y="2339007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Piezas</a:t>
            </a: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de </a:t>
            </a: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Ensamblaje</a:t>
            </a:r>
            <a:endParaRPr lang="en-US" sz="17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3348B34-EBD1-4FD9-9129-68BDFF07C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84"/>
          <a:stretch/>
        </p:blipFill>
        <p:spPr>
          <a:xfrm>
            <a:off x="2384334" y="4290219"/>
            <a:ext cx="2563586" cy="34735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596DC2D-FD69-4D82-B8F2-141998317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024" y="4290219"/>
            <a:ext cx="6117923" cy="344987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Text 6"/>
          <p:cNvSpPr/>
          <p:nvPr/>
        </p:nvSpPr>
        <p:spPr>
          <a:xfrm>
            <a:off x="5309928" y="2762373"/>
            <a:ext cx="2105025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Contrapeso 2.4 kg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compensa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carga del robot y reduce par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estático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eje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Z.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0270A80-4028-4F26-B4CC-52D301FD5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" r="-696"/>
          <a:stretch/>
        </p:blipFill>
        <p:spPr>
          <a:xfrm>
            <a:off x="9210599" y="2086984"/>
            <a:ext cx="5115001" cy="509843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ext 0"/>
          <p:cNvSpPr/>
          <p:nvPr/>
        </p:nvSpPr>
        <p:spPr>
          <a:xfrm>
            <a:off x="1205746" y="513755"/>
            <a:ext cx="8981746" cy="1573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Diseño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electrónico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-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aspectos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destacados</a:t>
            </a:r>
            <a:endParaRPr lang="en-US" sz="3450" dirty="0">
              <a:solidFill>
                <a:srgbClr val="020202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								Robot SCARA</a:t>
            </a:r>
            <a:endParaRPr lang="en-US" sz="3450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30E1E0CD-736E-405D-90E0-6D9496C935F8}"/>
              </a:ext>
            </a:extLst>
          </p:cNvPr>
          <p:cNvSpPr/>
          <p:nvPr/>
        </p:nvSpPr>
        <p:spPr>
          <a:xfrm>
            <a:off x="1205746" y="1044178"/>
            <a:ext cx="8258900" cy="45719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56A399C8-C575-409B-A464-F4141183B65A}"/>
              </a:ext>
            </a:extLst>
          </p:cNvPr>
          <p:cNvSpPr/>
          <p:nvPr/>
        </p:nvSpPr>
        <p:spPr>
          <a:xfrm>
            <a:off x="957851" y="2666076"/>
            <a:ext cx="2504837" cy="1893234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9CD7B7F-9BF1-4F37-9944-6900DC1EC689}"/>
              </a:ext>
            </a:extLst>
          </p:cNvPr>
          <p:cNvSpPr/>
          <p:nvPr/>
        </p:nvSpPr>
        <p:spPr>
          <a:xfrm>
            <a:off x="1227865" y="2860374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Motores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BF18122D-2735-40FB-A8F9-DCF92963FF67}"/>
              </a:ext>
            </a:extLst>
          </p:cNvPr>
          <p:cNvSpPr/>
          <p:nvPr/>
        </p:nvSpPr>
        <p:spPr>
          <a:xfrm>
            <a:off x="1094538" y="3253015"/>
            <a:ext cx="2105025" cy="112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Nema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17 de alto torque, 1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Nema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Pancake y un servomotor SG90 para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gripper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E8413F24-B49E-41F4-AD81-838C8416C4AB}"/>
              </a:ext>
            </a:extLst>
          </p:cNvPr>
          <p:cNvSpPr/>
          <p:nvPr/>
        </p:nvSpPr>
        <p:spPr>
          <a:xfrm>
            <a:off x="3696177" y="2688537"/>
            <a:ext cx="2504837" cy="187077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5174714F-658F-4522-98E3-3A2BDAA052AC}"/>
              </a:ext>
            </a:extLst>
          </p:cNvPr>
          <p:cNvSpPr/>
          <p:nvPr/>
        </p:nvSpPr>
        <p:spPr>
          <a:xfrm>
            <a:off x="3899099" y="2888443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FFAB827A-6884-4BA3-BAB1-3D63CB8FC966}"/>
              </a:ext>
            </a:extLst>
          </p:cNvPr>
          <p:cNvSpPr/>
          <p:nvPr/>
        </p:nvSpPr>
        <p:spPr>
          <a:xfrm>
            <a:off x="3813777" y="3250512"/>
            <a:ext cx="2304931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Arduino Mega + RAMPS 1.4, drivers DRV8825 de pasos, encoders AS5600 para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lectura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angular.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5945A24E-5366-4B72-AB05-F9EE19176A29}"/>
              </a:ext>
            </a:extLst>
          </p:cNvPr>
          <p:cNvSpPr/>
          <p:nvPr/>
        </p:nvSpPr>
        <p:spPr>
          <a:xfrm>
            <a:off x="6409354" y="2688537"/>
            <a:ext cx="2504837" cy="187077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F3CF99A6-C32E-4A35-AAA2-52A2F7049508}"/>
              </a:ext>
            </a:extLst>
          </p:cNvPr>
          <p:cNvSpPr/>
          <p:nvPr/>
        </p:nvSpPr>
        <p:spPr>
          <a:xfrm>
            <a:off x="6569988" y="2863559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Trayectoria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9A29FC3A-22B1-44C0-AD7E-1FFDE5135661}"/>
              </a:ext>
            </a:extLst>
          </p:cNvPr>
          <p:cNvSpPr/>
          <p:nvPr/>
        </p:nvSpPr>
        <p:spPr>
          <a:xfrm>
            <a:off x="6554579" y="3250512"/>
            <a:ext cx="2344203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Utilización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modelos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matemáticos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cinematica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directa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inversa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para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calculos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trayectorias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C7C7A449-3CE5-4C2E-A2C4-2C2C94C8157F}"/>
              </a:ext>
            </a:extLst>
          </p:cNvPr>
          <p:cNvSpPr/>
          <p:nvPr/>
        </p:nvSpPr>
        <p:spPr>
          <a:xfrm>
            <a:off x="957851" y="5106090"/>
            <a:ext cx="7790974" cy="1823323"/>
          </a:xfrm>
          <a:prstGeom prst="roundRect">
            <a:avLst>
              <a:gd name="adj" fmla="val 149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62D91F14-A830-42D5-BA33-77DAAC687F02}"/>
              </a:ext>
            </a:extLst>
          </p:cNvPr>
          <p:cNvSpPr/>
          <p:nvPr/>
        </p:nvSpPr>
        <p:spPr>
          <a:xfrm>
            <a:off x="1165258" y="5305997"/>
            <a:ext cx="221349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Arquitectura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de control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B727FC9E-DB47-4FDA-8243-7BD51CBC5C8B}"/>
              </a:ext>
            </a:extLst>
          </p:cNvPr>
          <p:cNvSpPr/>
          <p:nvPr/>
        </p:nvSpPr>
        <p:spPr>
          <a:xfrm>
            <a:off x="1165258" y="5720810"/>
            <a:ext cx="7391162" cy="87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PC como maestro y Arduino como controlador de bajo nivel, </a:t>
            </a:r>
          </a:p>
          <a:p>
            <a:pPr marL="285750" indent="-285750" algn="l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Generación de perfiles de velocidad y aceleración (</a:t>
            </a:r>
            <a:r>
              <a:rPr lang="es-E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AccelStepper</a:t>
            </a: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</a:p>
          <a:p>
            <a:pPr marL="285750" indent="-285750" algn="l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Gestión de </a:t>
            </a:r>
            <a:r>
              <a:rPr lang="es-E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homing</a:t>
            </a: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y límites de seguridad</a:t>
            </a:r>
          </a:p>
          <a:p>
            <a:pPr marL="285750" indent="-285750" algn="l">
              <a:lnSpc>
                <a:spcPts val="1950"/>
              </a:lnSpc>
              <a:buFontTx/>
              <a:buChar char="-"/>
            </a:pPr>
            <a:endParaRPr lang="en-US" sz="13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 algn="l">
              <a:lnSpc>
                <a:spcPts val="1950"/>
              </a:lnSpc>
              <a:buFontTx/>
              <a:buChar char="-"/>
            </a:pPr>
            <a:endParaRPr lang="en-US" sz="1350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53936BC0-11A3-4583-97A2-7FC401437CD4}"/>
              </a:ext>
            </a:extLst>
          </p:cNvPr>
          <p:cNvSpPr/>
          <p:nvPr/>
        </p:nvSpPr>
        <p:spPr>
          <a:xfrm>
            <a:off x="3904517" y="2863559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Electrónica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5677ECE2-7B00-42E8-9AC1-ACC48D217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7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1927BF-4F5B-4FD6-BE48-CBCF281C07B0}"/>
              </a:ext>
            </a:extLst>
          </p:cNvPr>
          <p:cNvSpPr/>
          <p:nvPr/>
        </p:nvSpPr>
        <p:spPr>
          <a:xfrm>
            <a:off x="1205746" y="513755"/>
            <a:ext cx="7961590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Diseño mecánico —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aspectos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destacados</a:t>
            </a:r>
            <a:endParaRPr lang="en-US" sz="3450" dirty="0">
              <a:solidFill>
                <a:srgbClr val="020202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								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Lavadora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 de ECU</a:t>
            </a:r>
            <a:endParaRPr lang="en-US" sz="3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B0AC190-69B4-4AC4-A558-1F63CCA4AD60}"/>
              </a:ext>
            </a:extLst>
          </p:cNvPr>
          <p:cNvSpPr/>
          <p:nvPr/>
        </p:nvSpPr>
        <p:spPr>
          <a:xfrm>
            <a:off x="6203611" y="2320537"/>
            <a:ext cx="2504837" cy="182332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B6410BC-4A33-49D2-BCBB-64C7BB8905A3}"/>
              </a:ext>
            </a:extLst>
          </p:cNvPr>
          <p:cNvSpPr/>
          <p:nvPr/>
        </p:nvSpPr>
        <p:spPr>
          <a:xfrm>
            <a:off x="6403517" y="2520443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Dimensiones</a:t>
            </a:r>
            <a:endParaRPr lang="en-US" sz="17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F903235-EBF2-4171-99CE-8326C25044D8}"/>
              </a:ext>
            </a:extLst>
          </p:cNvPr>
          <p:cNvSpPr/>
          <p:nvPr/>
        </p:nvSpPr>
        <p:spPr>
          <a:xfrm>
            <a:off x="6418151" y="3035568"/>
            <a:ext cx="2105025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altura total ≈ 40 cm; ancho = 53 cm;</a:t>
            </a:r>
            <a:r>
              <a:rPr lang="es-E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profundidad = 33 cm.</a:t>
            </a:r>
            <a:endParaRPr lang="en-US" sz="13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1656A85-EC0C-4423-8171-9FB77C604198}"/>
              </a:ext>
            </a:extLst>
          </p:cNvPr>
          <p:cNvSpPr/>
          <p:nvPr/>
        </p:nvSpPr>
        <p:spPr>
          <a:xfrm>
            <a:off x="8846680" y="2320536"/>
            <a:ext cx="2504837" cy="1823324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5890C95-C0C1-457F-805D-4602DB3BB748}"/>
              </a:ext>
            </a:extLst>
          </p:cNvPr>
          <p:cNvSpPr/>
          <p:nvPr/>
        </p:nvSpPr>
        <p:spPr>
          <a:xfrm>
            <a:off x="8990449" y="2520443"/>
            <a:ext cx="2499299" cy="56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Separación</a:t>
            </a:r>
            <a:endParaRPr lang="en-US" sz="17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1C70A95-9FF4-451D-87DC-D18BEA3BF632}"/>
              </a:ext>
            </a:extLst>
          </p:cNvPr>
          <p:cNvSpPr/>
          <p:nvPr/>
        </p:nvSpPr>
        <p:spPr>
          <a:xfrm>
            <a:off x="9039084" y="3039853"/>
            <a:ext cx="2105025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E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360 mm entre el centro de trabajo del robot y la abertura de la lavadora, </a:t>
            </a:r>
            <a:endParaRPr lang="en-US" sz="13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8D1EAEF5-F15F-4C21-93CF-AE7BB717FC77}"/>
              </a:ext>
            </a:extLst>
          </p:cNvPr>
          <p:cNvSpPr/>
          <p:nvPr/>
        </p:nvSpPr>
        <p:spPr>
          <a:xfrm>
            <a:off x="11489748" y="2320537"/>
            <a:ext cx="2504837" cy="182332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C6CD041-2D1C-49AF-BFFC-1F9E29FC3F68}"/>
              </a:ext>
            </a:extLst>
          </p:cNvPr>
          <p:cNvSpPr/>
          <p:nvPr/>
        </p:nvSpPr>
        <p:spPr>
          <a:xfrm>
            <a:off x="11689654" y="2520443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Carcasa</a:t>
            </a: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y </a:t>
            </a: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visibilidad</a:t>
            </a:r>
            <a:endParaRPr lang="en-US" sz="17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4EEAA9F7-4E95-4F07-8484-E9B2870FC8ED}"/>
              </a:ext>
            </a:extLst>
          </p:cNvPr>
          <p:cNvSpPr/>
          <p:nvPr/>
        </p:nvSpPr>
        <p:spPr>
          <a:xfrm>
            <a:off x="11550530" y="3035568"/>
            <a:ext cx="2444055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Cuerpo de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chapa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galvanizada</a:t>
            </a:r>
            <a:endParaRPr lang="en-US" sz="13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Martel Sans" pitchFamily="34" charset="0"/>
                <a:cs typeface="Martel Sans" pitchFamily="34" charset="-120"/>
              </a:rPr>
              <a:t>Paredes de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cs typeface="Martel Sans" pitchFamily="34" charset="-120"/>
              </a:rPr>
              <a:t>acrilico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cs typeface="Martel Sans" pitchFamily="34" charset="-120"/>
              </a:rPr>
              <a:t>transparente</a:t>
            </a:r>
            <a:endParaRPr lang="en-US" sz="13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48185753-968C-4BEB-A0A6-D5F61AF94997}"/>
              </a:ext>
            </a:extLst>
          </p:cNvPr>
          <p:cNvSpPr/>
          <p:nvPr/>
        </p:nvSpPr>
        <p:spPr>
          <a:xfrm>
            <a:off x="6203611" y="4548347"/>
            <a:ext cx="7790974" cy="2637075"/>
          </a:xfrm>
          <a:prstGeom prst="roundRect">
            <a:avLst>
              <a:gd name="adj" fmla="val 149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994A3B1-B12F-4340-9100-FED92621B466}"/>
              </a:ext>
            </a:extLst>
          </p:cNvPr>
          <p:cNvSpPr/>
          <p:nvPr/>
        </p:nvSpPr>
        <p:spPr>
          <a:xfrm>
            <a:off x="6403517" y="4748254"/>
            <a:ext cx="221349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Mecanismo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D4198EF-F9E2-4A45-A32E-A515B29A11B4}"/>
              </a:ext>
            </a:extLst>
          </p:cNvPr>
          <p:cNvSpPr/>
          <p:nvPr/>
        </p:nvSpPr>
        <p:spPr>
          <a:xfrm>
            <a:off x="6403516" y="5163067"/>
            <a:ext cx="6970039" cy="1705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Pinzas/</a:t>
            </a:r>
            <a:r>
              <a:rPr lang="es-E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grippers</a:t>
            </a: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dobles montadas en guías lineales verticales </a:t>
            </a:r>
          </a:p>
          <a:p>
            <a:pPr algn="l">
              <a:lnSpc>
                <a:spcPts val="1950"/>
              </a:lnSpc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(movimiento Z) para subir/bajar la pieza.</a:t>
            </a:r>
          </a:p>
          <a:p>
            <a:pPr marL="285750" indent="-285750" algn="l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Actuación: 2 motores NEMA17 en guías con tornillo/guía para posicionamiento</a:t>
            </a:r>
          </a:p>
          <a:p>
            <a:pPr algn="l">
              <a:lnSpc>
                <a:spcPts val="1950"/>
              </a:lnSpc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 vertical; servomotores para rotación y cierre.</a:t>
            </a:r>
          </a:p>
          <a:p>
            <a:pPr marL="285750" indent="-285750" algn="l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Sistema de aspersión con inyectores en techo y movimiento de rotación </a:t>
            </a:r>
          </a:p>
          <a:p>
            <a:pPr algn="l">
              <a:lnSpc>
                <a:spcPts val="1950"/>
              </a:lnSpc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para exponer ambas caras; batea para inmersión demostradora.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Martel Sans" panose="020B0604020202020204" charset="0"/>
              <a:cs typeface="Martel Sans" panose="020B060402020202020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FBB33A-D340-4F47-AE03-8729DF6B6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9" name="Shape 1">
            <a:extLst>
              <a:ext uri="{FF2B5EF4-FFF2-40B4-BE49-F238E27FC236}">
                <a16:creationId xmlns:a16="http://schemas.microsoft.com/office/drawing/2014/main" id="{E725FE91-9E4F-4398-B8FB-49A96B65B431}"/>
              </a:ext>
            </a:extLst>
          </p:cNvPr>
          <p:cNvSpPr/>
          <p:nvPr/>
        </p:nvSpPr>
        <p:spPr>
          <a:xfrm>
            <a:off x="1218743" y="1044178"/>
            <a:ext cx="8258900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4E06224-5E25-4700-91A6-ED9633278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6" t="11275" r="9706" b="11209"/>
          <a:stretch/>
        </p:blipFill>
        <p:spPr>
          <a:xfrm>
            <a:off x="0" y="2797025"/>
            <a:ext cx="5666873" cy="382740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2312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1927BF-4F5B-4FD6-BE48-CBCF281C07B0}"/>
              </a:ext>
            </a:extLst>
          </p:cNvPr>
          <p:cNvSpPr/>
          <p:nvPr/>
        </p:nvSpPr>
        <p:spPr>
          <a:xfrm>
            <a:off x="1205746" y="513755"/>
            <a:ext cx="7961590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Diseño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electrónico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—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aspectos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destacados</a:t>
            </a:r>
            <a:endParaRPr lang="en-US" sz="3450" dirty="0">
              <a:solidFill>
                <a:srgbClr val="020202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								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Lavadora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 de ECU</a:t>
            </a:r>
            <a:endParaRPr lang="en-US" sz="34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527068E-2954-4503-90B0-BD412ACB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714" y="2015033"/>
            <a:ext cx="3842624" cy="5123498"/>
          </a:xfrm>
          <a:prstGeom prst="rect">
            <a:avLst/>
          </a:prstGeom>
        </p:spPr>
      </p:pic>
      <p:sp>
        <p:nvSpPr>
          <p:cNvPr id="15" name="Text 12">
            <a:extLst>
              <a:ext uri="{FF2B5EF4-FFF2-40B4-BE49-F238E27FC236}">
                <a16:creationId xmlns:a16="http://schemas.microsoft.com/office/drawing/2014/main" id="{BD4198EF-F9E2-4A45-A32E-A515B29A11B4}"/>
              </a:ext>
            </a:extLst>
          </p:cNvPr>
          <p:cNvSpPr/>
          <p:nvPr/>
        </p:nvSpPr>
        <p:spPr>
          <a:xfrm>
            <a:off x="1205746" y="5776270"/>
            <a:ext cx="6723738" cy="1620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950"/>
              </a:lnSpc>
              <a:buFontTx/>
              <a:buChar char="-"/>
            </a:pP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Martel Sans" panose="020B0604020202020204" charset="0"/>
              <a:cs typeface="Martel Sans" panose="020B060402020202020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FBB33A-D340-4F47-AE03-8729DF6B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9" name="Shape 1">
            <a:extLst>
              <a:ext uri="{FF2B5EF4-FFF2-40B4-BE49-F238E27FC236}">
                <a16:creationId xmlns:a16="http://schemas.microsoft.com/office/drawing/2014/main" id="{E725FE91-9E4F-4398-B8FB-49A96B65B431}"/>
              </a:ext>
            </a:extLst>
          </p:cNvPr>
          <p:cNvSpPr/>
          <p:nvPr/>
        </p:nvSpPr>
        <p:spPr>
          <a:xfrm>
            <a:off x="1218743" y="1044178"/>
            <a:ext cx="8258900" cy="45719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5B15F4AE-B9CA-4249-B632-A6B774E54CCA}"/>
              </a:ext>
            </a:extLst>
          </p:cNvPr>
          <p:cNvSpPr/>
          <p:nvPr/>
        </p:nvSpPr>
        <p:spPr>
          <a:xfrm>
            <a:off x="1205746" y="2844434"/>
            <a:ext cx="2504837" cy="2733059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B78C5541-538C-4A3A-BDD5-67D10393BD67}"/>
              </a:ext>
            </a:extLst>
          </p:cNvPr>
          <p:cNvSpPr/>
          <p:nvPr/>
        </p:nvSpPr>
        <p:spPr>
          <a:xfrm>
            <a:off x="1405652" y="3044341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Control</a:t>
            </a:r>
            <a:endParaRPr lang="en-US" sz="17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220B0470-F1D9-4896-9707-5286AFCEB097}"/>
              </a:ext>
            </a:extLst>
          </p:cNvPr>
          <p:cNvSpPr/>
          <p:nvPr/>
        </p:nvSpPr>
        <p:spPr>
          <a:xfrm>
            <a:off x="1431360" y="3520830"/>
            <a:ext cx="2105025" cy="1386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Arduino Mega + RAMPS para ejes y servos; ESP32 como interfaz de señal con el </a:t>
            </a:r>
          </a:p>
          <a:p>
            <a:pPr algn="l">
              <a:lnSpc>
                <a:spcPts val="1950"/>
              </a:lnSpc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SCARA/PC.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350" dirty="0"/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62844E60-11CA-48E2-9996-F2772923ACE1}"/>
              </a:ext>
            </a:extLst>
          </p:cNvPr>
          <p:cNvSpPr/>
          <p:nvPr/>
        </p:nvSpPr>
        <p:spPr>
          <a:xfrm>
            <a:off x="3848815" y="2844433"/>
            <a:ext cx="2504837" cy="2733061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BC70B32D-330E-4C2B-AAF2-8A8EDD1E828E}"/>
              </a:ext>
            </a:extLst>
          </p:cNvPr>
          <p:cNvSpPr/>
          <p:nvPr/>
        </p:nvSpPr>
        <p:spPr>
          <a:xfrm>
            <a:off x="3992584" y="3040550"/>
            <a:ext cx="2499299" cy="56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Actuadores</a:t>
            </a: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y </a:t>
            </a: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potencia</a:t>
            </a:r>
            <a:endParaRPr lang="en-US" sz="1700" dirty="0"/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B9385252-F291-474F-A15E-F868E01334A3}"/>
              </a:ext>
            </a:extLst>
          </p:cNvPr>
          <p:cNvSpPr/>
          <p:nvPr/>
        </p:nvSpPr>
        <p:spPr>
          <a:xfrm>
            <a:off x="4041219" y="3521990"/>
            <a:ext cx="2105025" cy="228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Actuadores y potencia: 2 Fuentes dedicadas (12 V / 5 V), bomba de nafta</a:t>
            </a:r>
          </a:p>
          <a:p>
            <a:pPr algn="l">
              <a:lnSpc>
                <a:spcPts val="1950"/>
              </a:lnSpc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 (presión 2.7–4.1 bar) inyectores y drivers H-bridge para motores DC/servos.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350" dirty="0"/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5CBBF294-D96A-473C-8326-821CD66E2487}"/>
              </a:ext>
            </a:extLst>
          </p:cNvPr>
          <p:cNvSpPr/>
          <p:nvPr/>
        </p:nvSpPr>
        <p:spPr>
          <a:xfrm>
            <a:off x="6491883" y="2844435"/>
            <a:ext cx="2504837" cy="2733059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DB15799C-5DAA-49F2-8B35-6F7401A79D41}"/>
              </a:ext>
            </a:extLst>
          </p:cNvPr>
          <p:cNvSpPr/>
          <p:nvPr/>
        </p:nvSpPr>
        <p:spPr>
          <a:xfrm>
            <a:off x="6691789" y="3044341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Sensores</a:t>
            </a:r>
            <a:endParaRPr lang="en-US" sz="1700" dirty="0"/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7CC34135-B432-4C60-BBFA-9CBC2C0A33FA}"/>
              </a:ext>
            </a:extLst>
          </p:cNvPr>
          <p:cNvSpPr/>
          <p:nvPr/>
        </p:nvSpPr>
        <p:spPr>
          <a:xfrm>
            <a:off x="6552665" y="3559466"/>
            <a:ext cx="2444055" cy="103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E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Finales de carrera en guías verticales; lógica simple de secuenciado por pines/</a:t>
            </a:r>
            <a:r>
              <a:rPr lang="es-E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flags</a:t>
            </a:r>
            <a:r>
              <a:rPr lang="es-E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646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2-22 at 8.42.05 PM">
            <a:hlinkClick r:id="" action="ppaction://media"/>
            <a:extLst>
              <a:ext uri="{FF2B5EF4-FFF2-40B4-BE49-F238E27FC236}">
                <a16:creationId xmlns:a16="http://schemas.microsoft.com/office/drawing/2014/main" id="{5B7872F6-E910-47A3-9F1F-9966166E32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998" b="12998"/>
          <a:stretch/>
        </p:blipFill>
        <p:spPr>
          <a:xfrm>
            <a:off x="4214308" y="0"/>
            <a:ext cx="620178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A2E7A65F-F125-4D07-B34D-473252601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14" t="15342" r="6214" b="24106"/>
          <a:stretch/>
        </p:blipFill>
        <p:spPr>
          <a:xfrm>
            <a:off x="9667694" y="154237"/>
            <a:ext cx="5183043" cy="175168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F296700F-E48D-4E12-87AD-568D192B6C58}"/>
              </a:ext>
            </a:extLst>
          </p:cNvPr>
          <p:cNvSpPr/>
          <p:nvPr/>
        </p:nvSpPr>
        <p:spPr>
          <a:xfrm>
            <a:off x="919508" y="599016"/>
            <a:ext cx="5035510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Planificación &amp; horas</a:t>
            </a:r>
            <a:endParaRPr lang="en-US" sz="3950" dirty="0"/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0D5DE5FE-6C9B-4968-B03F-84FF089BB4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0300405"/>
              </p:ext>
            </p:extLst>
          </p:nvPr>
        </p:nvGraphicFramePr>
        <p:xfrm>
          <a:off x="919508" y="2214391"/>
          <a:ext cx="8240672" cy="4847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CuadroTexto 25">
            <a:extLst>
              <a:ext uri="{FF2B5EF4-FFF2-40B4-BE49-F238E27FC236}">
                <a16:creationId xmlns:a16="http://schemas.microsoft.com/office/drawing/2014/main" id="{528B9D15-5973-42A7-8705-1D0FD4E17BCD}"/>
              </a:ext>
            </a:extLst>
          </p:cNvPr>
          <p:cNvSpPr txBox="1"/>
          <p:nvPr/>
        </p:nvSpPr>
        <p:spPr>
          <a:xfrm>
            <a:off x="9447357" y="3767768"/>
            <a:ext cx="4962706" cy="175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Horas estimadas: 462 </a:t>
            </a:r>
            <a:r>
              <a:rPr lang="es-ES" dirty="0" err="1"/>
              <a:t>hs</a:t>
            </a:r>
            <a:endParaRPr lang="es-ES" dirty="0"/>
          </a:p>
          <a:p>
            <a:r>
              <a:rPr lang="es-ES" dirty="0"/>
              <a:t>Horas reales: 623 </a:t>
            </a:r>
            <a:r>
              <a:rPr lang="es-ES" dirty="0" err="1"/>
              <a:t>hs</a:t>
            </a:r>
            <a:endParaRPr lang="es-ES" dirty="0"/>
          </a:p>
          <a:p>
            <a:endParaRPr lang="es-ES" dirty="0"/>
          </a:p>
          <a:p>
            <a:r>
              <a:rPr lang="es-ES" dirty="0"/>
              <a:t>Desviación: 170 </a:t>
            </a:r>
            <a:r>
              <a:rPr lang="es-ES" dirty="0" err="1"/>
              <a:t>hs</a:t>
            </a:r>
            <a:r>
              <a:rPr lang="es-ES" dirty="0"/>
              <a:t>.</a:t>
            </a:r>
          </a:p>
          <a:p>
            <a:r>
              <a:rPr lang="es-ES" dirty="0"/>
              <a:t>La desviación fue aproximadamente +36,8 % respecto a lo estimado.</a:t>
            </a:r>
            <a:endParaRPr lang="es-AR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A62AF32-A2D9-4330-94E7-C658E597B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7FBFE207-5427-4BE4-AEA3-2E33D093EB31}"/>
              </a:ext>
            </a:extLst>
          </p:cNvPr>
          <p:cNvSpPr/>
          <p:nvPr/>
        </p:nvSpPr>
        <p:spPr>
          <a:xfrm>
            <a:off x="919508" y="1230196"/>
            <a:ext cx="7368928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1709D6-A189-409C-A554-13103D43C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682" y="6725060"/>
            <a:ext cx="5564418" cy="3367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17D4571-FA8F-4F5F-BDFC-225AD9BE4651}"/>
              </a:ext>
            </a:extLst>
          </p:cNvPr>
          <p:cNvSpPr txBox="1"/>
          <p:nvPr/>
        </p:nvSpPr>
        <p:spPr>
          <a:xfrm>
            <a:off x="1655923" y="671194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	Horas estimadas 			     Horas reales</a:t>
            </a:r>
            <a:endParaRPr lang="es-A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>
            <a:extLst>
              <a:ext uri="{FF2B5EF4-FFF2-40B4-BE49-F238E27FC236}">
                <a16:creationId xmlns:a16="http://schemas.microsoft.com/office/drawing/2014/main" id="{DBED2AA5-7B7B-4B7A-89F7-03485F44F486}"/>
              </a:ext>
            </a:extLst>
          </p:cNvPr>
          <p:cNvSpPr/>
          <p:nvPr/>
        </p:nvSpPr>
        <p:spPr>
          <a:xfrm>
            <a:off x="897472" y="1916295"/>
            <a:ext cx="6990603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endParaRPr lang="en-US" sz="3950" dirty="0"/>
          </a:p>
        </p:txBody>
      </p:sp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94E80795-E0FA-4D4D-B8B9-47810612E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563739"/>
              </p:ext>
            </p:extLst>
          </p:nvPr>
        </p:nvGraphicFramePr>
        <p:xfrm>
          <a:off x="897472" y="2285870"/>
          <a:ext cx="8240672" cy="4704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 0">
            <a:extLst>
              <a:ext uri="{FF2B5EF4-FFF2-40B4-BE49-F238E27FC236}">
                <a16:creationId xmlns:a16="http://schemas.microsoft.com/office/drawing/2014/main" id="{B25C048A-B044-40F1-AF57-B6D64BB9D8F8}"/>
              </a:ext>
            </a:extLst>
          </p:cNvPr>
          <p:cNvSpPr/>
          <p:nvPr/>
        </p:nvSpPr>
        <p:spPr>
          <a:xfrm>
            <a:off x="919508" y="599016"/>
            <a:ext cx="5035510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Costos</a:t>
            </a:r>
            <a:r>
              <a:rPr lang="en-US" sz="39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9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estimados</a:t>
            </a:r>
            <a:r>
              <a:rPr lang="en-US" sz="39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vs </a:t>
            </a:r>
            <a:r>
              <a:rPr lang="en-US" sz="39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reales</a:t>
            </a:r>
            <a:endParaRPr lang="en-US" sz="395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A244F36-0FA0-44D6-9D9A-DDCD9DD08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781" y="46182"/>
            <a:ext cx="3350619" cy="187011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8E5AC06-B881-4D11-95F7-381AF62A27E7}"/>
              </a:ext>
            </a:extLst>
          </p:cNvPr>
          <p:cNvSpPr txBox="1"/>
          <p:nvPr/>
        </p:nvSpPr>
        <p:spPr>
          <a:xfrm>
            <a:off x="9447357" y="3767768"/>
            <a:ext cx="4962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Costos estimados: $819.000</a:t>
            </a:r>
          </a:p>
          <a:p>
            <a:r>
              <a:rPr lang="es-ES" dirty="0"/>
              <a:t>Costos reales: $1.429.700</a:t>
            </a:r>
          </a:p>
          <a:p>
            <a:endParaRPr lang="es-ES" dirty="0"/>
          </a:p>
          <a:p>
            <a:r>
              <a:rPr lang="es-ES" dirty="0"/>
              <a:t>Desviación: $610.700</a:t>
            </a:r>
          </a:p>
          <a:p>
            <a:r>
              <a:rPr lang="es-ES" dirty="0"/>
              <a:t>La desviación fue aproximadamente del +74,6 % respecto al presupuesto estimado.</a:t>
            </a:r>
            <a:endParaRPr lang="es-AR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AA77F5C5-9874-4F90-9C84-08262098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A94CED79-D3E2-4D8B-8C57-499A70A99DDD}"/>
              </a:ext>
            </a:extLst>
          </p:cNvPr>
          <p:cNvSpPr/>
          <p:nvPr/>
        </p:nvSpPr>
        <p:spPr>
          <a:xfrm>
            <a:off x="919508" y="1230196"/>
            <a:ext cx="7368928" cy="45719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51" y="398978"/>
            <a:ext cx="7368929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Ensayos, conclusiones y </a:t>
            </a:r>
            <a:r>
              <a:rPr lang="en-US" sz="29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posibles</a:t>
            </a:r>
            <a:r>
              <a:rPr lang="en-US" sz="29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29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mejoras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1" y="1751212"/>
            <a:ext cx="1191846" cy="11918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68166" y="2073859"/>
            <a:ext cx="2709763" cy="27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Repetibilidad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2468165" y="2425324"/>
            <a:ext cx="2709763" cy="952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Cumple ~1 mm en puntos representativos (OK).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1" y="3581360"/>
            <a:ext cx="1191846" cy="11918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68164" y="3802619"/>
            <a:ext cx="2709763" cy="27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Aspersión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2468164" y="4136947"/>
            <a:ext cx="2709763" cy="952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Bomba e inyectores funcionando en 2.7–4.1 bar (OK).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52" y="5456472"/>
            <a:ext cx="1191846" cy="11918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468164" y="5534131"/>
            <a:ext cx="2709763" cy="27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Ultrasonido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2468163" y="5902167"/>
            <a:ext cx="2709763" cy="1667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Prototipo demostrador: no se alcanzó cavitación efectiva; requiere transductores y driver dedicado.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178648" y="1735952"/>
            <a:ext cx="4547650" cy="459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Conclusiones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6929616" y="2417620"/>
            <a:ext cx="5908034" cy="2240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Concepto validado: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célula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funcional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integrada (visión + SCARA +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lavadora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</a:p>
          <a:p>
            <a:pPr>
              <a:lnSpc>
                <a:spcPts val="1550"/>
              </a:lnSpc>
              <a:buSzPct val="100000"/>
            </a:pPr>
            <a:endParaRPr lang="en-US" dirty="0"/>
          </a:p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Recomendable industrializar: seguridad para solventes, recirculación y sensores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adicionales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  <a:p>
            <a:pPr>
              <a:lnSpc>
                <a:spcPts val="1550"/>
              </a:lnSpc>
              <a:buSzPct val="100000"/>
            </a:pPr>
            <a:endParaRPr lang="en-US" dirty="0"/>
          </a:p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Mejoras clave: encoders absolutos, handshake robusto,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fuente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y protección eléctrica ampliada.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6929616" y="4787230"/>
            <a:ext cx="5232620" cy="302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Siguientes pasos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6929616" y="5347041"/>
            <a:ext cx="6367742" cy="1979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Implementar seguridad ATEX/ventilación y sensores de nivel/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temperatura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  <a:p>
            <a:pPr algn="l">
              <a:lnSpc>
                <a:spcPts val="1550"/>
              </a:lnSpc>
              <a:buSzPct val="100000"/>
            </a:pPr>
            <a:endParaRPr lang="en-US" dirty="0"/>
          </a:p>
          <a:p>
            <a:pPr marL="342900" indent="-342900" algn="l">
              <a:lnSpc>
                <a:spcPts val="1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Incorporar transductores ultrasónicos y validación de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cavitación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  <a:p>
            <a:pPr algn="l">
              <a:lnSpc>
                <a:spcPts val="1550"/>
              </a:lnSpc>
              <a:buSzPct val="100000"/>
            </a:pPr>
            <a:endParaRPr lang="en-US" dirty="0"/>
          </a:p>
          <a:p>
            <a:pPr marL="342900" indent="-342900" algn="l">
              <a:lnSpc>
                <a:spcPts val="1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Cerrar loop de control (encoders y ACKs) y optimizar consumo.</a:t>
            </a: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977205A-3E09-4FFF-AE47-8371654A4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D551160D-9582-4B7C-9727-E7995064BF71}"/>
              </a:ext>
            </a:extLst>
          </p:cNvPr>
          <p:cNvSpPr/>
          <p:nvPr/>
        </p:nvSpPr>
        <p:spPr>
          <a:xfrm>
            <a:off x="717452" y="960283"/>
            <a:ext cx="7368928" cy="45719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38893" y="3729310"/>
            <a:ext cx="9352614" cy="204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9600" b="1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¡</a:t>
            </a:r>
            <a:r>
              <a:rPr lang="en-US" sz="9600" b="1" dirty="0" err="1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Muchas</a:t>
            </a:r>
            <a:r>
              <a:rPr lang="en-US" sz="9600" b="1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 gracias!</a:t>
            </a:r>
            <a:endParaRPr lang="en-US" sz="9600" b="1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C8693414-B5B4-4B9A-B6D7-74957EDF4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2152" y="268915"/>
            <a:ext cx="768334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Universidad Nacional de Lomas de Zamora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				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727853" y="7594715"/>
            <a:ext cx="768334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Equipo: Federico Bellomi  -  Nicolás De Lio  -  Elías </a:t>
            </a:r>
            <a:r>
              <a:rPr lang="en-US" sz="160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Joglar</a:t>
            </a:r>
            <a:endParaRPr lang="en-US" sz="16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CEA47AA-F565-44A1-A215-3EFF772317B8}"/>
              </a:ext>
            </a:extLst>
          </p:cNvPr>
          <p:cNvSpPr txBox="1"/>
          <p:nvPr/>
        </p:nvSpPr>
        <p:spPr>
          <a:xfrm>
            <a:off x="3604260" y="3729310"/>
            <a:ext cx="735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AR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FD162C-8708-43DE-A7F1-DE4BF7F3498B}"/>
              </a:ext>
            </a:extLst>
          </p:cNvPr>
          <p:cNvSpPr txBox="1"/>
          <p:nvPr/>
        </p:nvSpPr>
        <p:spPr>
          <a:xfrm>
            <a:off x="330505" y="593448"/>
            <a:ext cx="41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Ingeniería</a:t>
            </a:r>
            <a:r>
              <a:rPr lang="en-US" sz="18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80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Mecatrónica</a:t>
            </a:r>
            <a:r>
              <a:rPr lang="en-US" sz="18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· 2026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7037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EB5E30F-4F65-41BC-802C-62CB14EC8843}"/>
              </a:ext>
            </a:extLst>
          </p:cNvPr>
          <p:cNvSpPr/>
          <p:nvPr/>
        </p:nvSpPr>
        <p:spPr>
          <a:xfrm>
            <a:off x="1030327" y="728184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s-ES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GITHUB - DOCUMENTOS</a:t>
            </a:r>
            <a:endParaRPr lang="en-US" sz="4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775D522-1713-4852-8717-6CC9B6A4F03A}"/>
              </a:ext>
            </a:extLst>
          </p:cNvPr>
          <p:cNvSpPr/>
          <p:nvPr/>
        </p:nvSpPr>
        <p:spPr>
          <a:xfrm>
            <a:off x="1030327" y="1457501"/>
            <a:ext cx="6777319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BF27C6-53AF-4949-8720-5E11E3D6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986" y="1726370"/>
            <a:ext cx="5775046" cy="57750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52A81E-7E98-403C-ACE5-58EA29770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134" y="7600409"/>
            <a:ext cx="2267266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5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956" y="915471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s-AR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Problemática</a:t>
            </a:r>
            <a:r>
              <a:rPr lang="en-US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 principal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787956" y="2076227"/>
            <a:ext cx="5989363" cy="545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problemática inicial del proyecto es la sulfatación en las placas electrónicas de las </a:t>
            </a:r>
            <a:r>
              <a:rPr lang="es-ES" sz="17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ECUs</a:t>
            </a: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causada principalmente por humedad y agentes contaminantes. Esta corrosión deteriora pistas y contactos, generando fallas eléctricas que pueden impedir completamente el funcionamiento del módulo. A su vez, la falta de repetitividad y estandarización en los procesos de limpieza agrava la situación, provocando resultados inconsistentes y dificultando la recuperación confiable de las unidades.</a:t>
            </a:r>
            <a:endParaRPr lang="en-US" sz="17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11163C2-24B3-4FD3-8D9D-44BE5136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781E4B3-1703-45AF-947E-8B4465808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082" y="0"/>
            <a:ext cx="6777318" cy="82296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926EED9E-C8D5-4AEC-9273-F1761FEB215C}"/>
              </a:ext>
            </a:extLst>
          </p:cNvPr>
          <p:cNvSpPr/>
          <p:nvPr/>
        </p:nvSpPr>
        <p:spPr>
          <a:xfrm>
            <a:off x="787956" y="1644788"/>
            <a:ext cx="6777319" cy="45719"/>
          </a:xfrm>
          <a:prstGeom prst="rect">
            <a:avLst/>
          </a:prstGeom>
          <a:solidFill>
            <a:srgbClr val="E04F00"/>
          </a:solidFill>
          <a:ln/>
        </p:spPr>
      </p:sp>
    </p:spTree>
    <p:extLst>
      <p:ext uri="{BB962C8B-B14F-4D97-AF65-F5344CB8AC3E}">
        <p14:creationId xmlns:p14="http://schemas.microsoft.com/office/powerpoint/2010/main" val="297544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956" y="915471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s-AR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Solución</a:t>
            </a:r>
            <a:r>
              <a:rPr lang="en-US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 </a:t>
            </a:r>
            <a:r>
              <a:rPr lang="es-AR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planteada</a:t>
            </a:r>
            <a:endParaRPr lang="es-AR" sz="4400" dirty="0"/>
          </a:p>
        </p:txBody>
      </p:sp>
      <p:sp>
        <p:nvSpPr>
          <p:cNvPr id="6" name="Text 3"/>
          <p:cNvSpPr/>
          <p:nvPr/>
        </p:nvSpPr>
        <p:spPr>
          <a:xfrm>
            <a:off x="787956" y="2076227"/>
            <a:ext cx="5989363" cy="545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solución planteada consiste en el desarrollo de un sistema automatizado que integra visión artificial, manipulación robótica y un módulo de lavado por aspersión para limpiar las placas afectadas. Este proceso controlado y repetible permite remover la sulfatación sin dañar los componentes, restaurando la funcionalidad de las Ecus.</a:t>
            </a:r>
            <a:endParaRPr lang="en-US" sz="175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00D8A3-709F-4518-AF04-A10BF0FC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F8004B0-50F4-4EBA-9B19-3E0F091BA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0"/>
            <a:ext cx="6172200" cy="82296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C144E3A2-7AB2-4818-9A79-283EC4988BF7}"/>
              </a:ext>
            </a:extLst>
          </p:cNvPr>
          <p:cNvSpPr/>
          <p:nvPr/>
        </p:nvSpPr>
        <p:spPr>
          <a:xfrm>
            <a:off x="787956" y="1644788"/>
            <a:ext cx="7162363" cy="45719"/>
          </a:xfrm>
          <a:prstGeom prst="rect">
            <a:avLst/>
          </a:prstGeom>
          <a:solidFill>
            <a:srgbClr val="E04F00"/>
          </a:solidFill>
          <a:ln/>
        </p:spPr>
      </p:sp>
    </p:spTree>
    <p:extLst>
      <p:ext uri="{BB962C8B-B14F-4D97-AF65-F5344CB8AC3E}">
        <p14:creationId xmlns:p14="http://schemas.microsoft.com/office/powerpoint/2010/main" val="4211052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956" y="3261601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/>
              <a:t>Resumen</a:t>
            </a:r>
            <a:r>
              <a:rPr lang="en-US" sz="4400" dirty="0"/>
              <a:t> general</a:t>
            </a:r>
          </a:p>
        </p:txBody>
      </p:sp>
      <p:sp>
        <p:nvSpPr>
          <p:cNvPr id="4" name="Shape 1"/>
          <p:cNvSpPr/>
          <p:nvPr/>
        </p:nvSpPr>
        <p:spPr>
          <a:xfrm>
            <a:off x="787956" y="4370729"/>
            <a:ext cx="112514" cy="112514"/>
          </a:xfrm>
          <a:prstGeom prst="roundRect">
            <a:avLst>
              <a:gd name="adj" fmla="val 406349"/>
            </a:avLst>
          </a:prstGeom>
          <a:solidFill>
            <a:srgbClr val="E04F00"/>
          </a:solidFill>
          <a:ln/>
        </p:spPr>
      </p:sp>
      <p:sp>
        <p:nvSpPr>
          <p:cNvPr id="5" name="Text 2"/>
          <p:cNvSpPr/>
          <p:nvPr/>
        </p:nvSpPr>
        <p:spPr>
          <a:xfrm>
            <a:off x="1123950" y="425113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Objetivo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1069" y="4710241"/>
            <a:ext cx="3829288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Diseñar y desarrollar un sistema automatizado basado en un robot SCARA para la manipulación y limpieza controlada de Ecus mediante un módulo de lavado dedicado.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2559" y="4370729"/>
            <a:ext cx="112514" cy="112514"/>
          </a:xfrm>
          <a:prstGeom prst="roundRect">
            <a:avLst>
              <a:gd name="adj" fmla="val 406349"/>
            </a:avLst>
          </a:prstGeom>
          <a:solidFill>
            <a:srgbClr val="E04F00"/>
          </a:solidFill>
          <a:ln/>
        </p:spPr>
      </p:sp>
      <p:sp>
        <p:nvSpPr>
          <p:cNvPr id="8" name="Text 5"/>
          <p:cNvSpPr/>
          <p:nvPr/>
        </p:nvSpPr>
        <p:spPr>
          <a:xfrm>
            <a:off x="5568553" y="425113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Alcance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17112" y="4704359"/>
            <a:ext cx="3829288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Integración mecánica, electrónica y de control entre un robot SCARA de 4 ejes y una lavadora específica para placas electrónicas, incluyendo diseño estructural, programación, ensayos y validación funcional.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162" y="4370729"/>
            <a:ext cx="112514" cy="112514"/>
          </a:xfrm>
          <a:prstGeom prst="roundRect">
            <a:avLst>
              <a:gd name="adj" fmla="val 406349"/>
            </a:avLst>
          </a:prstGeom>
          <a:solidFill>
            <a:srgbClr val="E04F00"/>
          </a:solidFill>
          <a:ln/>
        </p:spPr>
      </p:sp>
      <p:sp>
        <p:nvSpPr>
          <p:cNvPr id="11" name="Text 8"/>
          <p:cNvSpPr/>
          <p:nvPr/>
        </p:nvSpPr>
        <p:spPr>
          <a:xfrm>
            <a:off x="10013156" y="424946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Resultado clave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013155" y="4710241"/>
            <a:ext cx="3829288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Desarrollo y validación de un prototipo completamente funcional capaz de realizar el proceso automatizado de pick &amp; place y limpieza de Ecus de manera repetitiva y controlada.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DBA7756-29BC-4A0B-B3AC-7E82DF8CC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0" t="29080" r="210" b="35014"/>
          <a:stretch/>
        </p:blipFill>
        <p:spPr>
          <a:xfrm>
            <a:off x="0" y="0"/>
            <a:ext cx="14630400" cy="292596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7C4E5F4-9976-4862-8F8D-67788A752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E744550B-D96B-4540-A8FC-E436DC8D05A7}"/>
              </a:ext>
            </a:extLst>
          </p:cNvPr>
          <p:cNvSpPr/>
          <p:nvPr/>
        </p:nvSpPr>
        <p:spPr>
          <a:xfrm>
            <a:off x="844213" y="3919541"/>
            <a:ext cx="7162363" cy="45719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6238" y="1237000"/>
            <a:ext cx="4115160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Objetivos</a:t>
            </a:r>
            <a:r>
              <a:rPr lang="en-US" sz="32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20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específicos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1361877" y="2403811"/>
            <a:ext cx="3202543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4" name="Text 2"/>
          <p:cNvSpPr/>
          <p:nvPr/>
        </p:nvSpPr>
        <p:spPr>
          <a:xfrm>
            <a:off x="1361877" y="2505253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Detección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361877" y="2815649"/>
            <a:ext cx="3202543" cy="369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Vision con </a:t>
            </a:r>
            <a:r>
              <a:rPr lang="es-419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inteligencia</a:t>
            </a: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artificial + marcadores QR para localización.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361877" y="3588247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Manipulación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61877" y="3898643"/>
            <a:ext cx="3202543" cy="369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Robot SCARA para pick &amp; place con gripper autocentrante.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361877" y="4688860"/>
            <a:ext cx="3202543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8"/>
          <p:cNvSpPr/>
          <p:nvPr/>
        </p:nvSpPr>
        <p:spPr>
          <a:xfrm>
            <a:off x="1361877" y="4790302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Lavado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61877" y="5100698"/>
            <a:ext cx="3202543" cy="369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Aspersión controlada (2.7–4.1 bar) + batea (ultrasonido futuro).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361877" y="5890915"/>
            <a:ext cx="3202543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3" name="Text 11"/>
          <p:cNvSpPr/>
          <p:nvPr/>
        </p:nvSpPr>
        <p:spPr>
          <a:xfrm>
            <a:off x="1361877" y="5992357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Integración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61877" y="6302753"/>
            <a:ext cx="4399945" cy="399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Coordinación PC </a:t>
            </a:r>
            <a:r>
              <a:rPr lang="en-US" sz="14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↔</a:t>
            </a: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Arduino/RAMPS </a:t>
            </a:r>
            <a:r>
              <a:rPr lang="en-US" sz="14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↔</a:t>
            </a: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ESP32.</a:t>
            </a:r>
            <a:endParaRPr lang="en-US" sz="1400" dirty="0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623C0DC6-71DE-4E75-97AE-B90F1FFB684C}"/>
              </a:ext>
            </a:extLst>
          </p:cNvPr>
          <p:cNvSpPr/>
          <p:nvPr/>
        </p:nvSpPr>
        <p:spPr>
          <a:xfrm>
            <a:off x="1361877" y="3378875"/>
            <a:ext cx="3202543" cy="15240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CC3FA8C-E1FA-43AC-879A-27F1F150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500BB17-CC45-42FB-AB77-21C42B8BA9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08" r="24960"/>
          <a:stretch/>
        </p:blipFill>
        <p:spPr>
          <a:xfrm>
            <a:off x="6691698" y="-5953"/>
            <a:ext cx="7938702" cy="820066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0" name="Shape 1">
            <a:extLst>
              <a:ext uri="{FF2B5EF4-FFF2-40B4-BE49-F238E27FC236}">
                <a16:creationId xmlns:a16="http://schemas.microsoft.com/office/drawing/2014/main" id="{E903FF67-B6D6-4165-B086-670093B2FD70}"/>
              </a:ext>
            </a:extLst>
          </p:cNvPr>
          <p:cNvSpPr/>
          <p:nvPr/>
        </p:nvSpPr>
        <p:spPr>
          <a:xfrm>
            <a:off x="1016238" y="1743850"/>
            <a:ext cx="4745584" cy="45719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8659" y="612339"/>
            <a:ext cx="443543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Arquitectura del sistema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061175" y="2555949"/>
            <a:ext cx="6508049" cy="1173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Vision → PC → SCARA → ESP32 → LAVADORA.</a:t>
            </a:r>
            <a:endParaRPr lang="en-US" sz="2400" b="1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C0E0AADD-F7BC-45F9-9453-5ADB4F2F3F9D}"/>
              </a:ext>
            </a:extLst>
          </p:cNvPr>
          <p:cNvSpPr/>
          <p:nvPr/>
        </p:nvSpPr>
        <p:spPr>
          <a:xfrm>
            <a:off x="1288659" y="1211879"/>
            <a:ext cx="7162363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A5B2A06-03C8-40BB-8B9B-8FA850AA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186245" y="3477312"/>
            <a:ext cx="1613586" cy="16135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243F473-48E6-4F7C-8E09-22ED0E21C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93" r="14916"/>
          <a:stretch/>
        </p:blipFill>
        <p:spPr>
          <a:xfrm flipH="1">
            <a:off x="12077190" y="3480709"/>
            <a:ext cx="1613585" cy="161358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30D5A76-7EAA-4766-A228-09FE685D3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295300" y="3480709"/>
            <a:ext cx="1613586" cy="161358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7AD7906-8A0B-48B2-AA00-0F4369BE6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04355" y="3477313"/>
            <a:ext cx="1613586" cy="161358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65CC247-29AF-4FF2-96E9-602A7FEE1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13410" y="3480709"/>
            <a:ext cx="1613586" cy="161358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42A939A-2B5F-474A-9D49-740807513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1520" y="3480709"/>
            <a:ext cx="1613586" cy="161358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6C74A37-5AD7-426C-816C-1A716A268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2466" y="3480709"/>
            <a:ext cx="1613586" cy="161358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D6CE555-3BB5-486B-85DD-7FAA366738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914" y="665800"/>
            <a:ext cx="4692968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Visión</a:t>
            </a:r>
            <a:r>
              <a:rPr lang="en-US" sz="36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Artificial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384795" y="1518621"/>
            <a:ext cx="234648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Machine Learning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84795" y="2025667"/>
            <a:ext cx="6240475" cy="209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150"/>
              </a:lnSpc>
              <a:buFontTx/>
              <a:buChar char="-"/>
            </a:pPr>
            <a:r>
              <a:rPr lang="en-U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Modelo</a:t>
            </a:r>
            <a:r>
              <a:rPr 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: YOLOv8m (real-time object detection)</a:t>
            </a:r>
          </a:p>
          <a:p>
            <a:pPr marL="285750" indent="-285750">
              <a:lnSpc>
                <a:spcPts val="2150"/>
              </a:lnSpc>
              <a:buFontTx/>
              <a:buChar char="-"/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Ventajas clave: alta velocidad de inferencia para pick &amp; place; buena precisión en detección de PCB y componentes; acepta OBB para orientación.</a:t>
            </a:r>
          </a:p>
          <a:p>
            <a:pPr marL="285750" indent="-285750">
              <a:lnSpc>
                <a:spcPts val="2150"/>
              </a:lnSpc>
              <a:buFontTx/>
              <a:buChar char="-"/>
            </a:pP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Dataset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: imágenes de banco de pruebas con variaciones de iluminación, rotación y fondo; anotación con 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bounding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 boxes y OBB.</a:t>
            </a:r>
            <a:endParaRPr lang="en-US" sz="1450" dirty="0">
              <a:solidFill>
                <a:schemeClr val="tx1">
                  <a:lumMod val="75000"/>
                  <a:lumOff val="25000"/>
                </a:schemeClr>
              </a:solidFill>
              <a:latin typeface="Martel Sans" panose="020B0604020202020204" charset="0"/>
              <a:cs typeface="Martel Sans" panose="020B0604020202020204" charset="0"/>
            </a:endParaRPr>
          </a:p>
          <a:p>
            <a:pPr marL="285750" indent="-285750">
              <a:lnSpc>
                <a:spcPts val="2150"/>
              </a:lnSpc>
              <a:buFontTx/>
              <a:buChar char="-"/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 algn="l">
              <a:lnSpc>
                <a:spcPts val="2150"/>
              </a:lnSpc>
              <a:buFontTx/>
              <a:buChar char="-"/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692CBCD-AF24-4556-A05B-C06ED609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5841C3AA-9FB2-4F33-9CAE-9CDA047DD900}"/>
              </a:ext>
            </a:extLst>
          </p:cNvPr>
          <p:cNvSpPr/>
          <p:nvPr/>
        </p:nvSpPr>
        <p:spPr>
          <a:xfrm>
            <a:off x="838914" y="1267422"/>
            <a:ext cx="4977818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459BE76-8B35-4E74-96C4-93AF86FD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270" y="105630"/>
            <a:ext cx="8018339" cy="801833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DE69C778-50B6-40DC-AC09-03F74BA2A889}"/>
              </a:ext>
            </a:extLst>
          </p:cNvPr>
          <p:cNvSpPr/>
          <p:nvPr/>
        </p:nvSpPr>
        <p:spPr>
          <a:xfrm>
            <a:off x="457018" y="4402707"/>
            <a:ext cx="234648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Entrenamiento</a:t>
            </a:r>
            <a:endParaRPr lang="en-US" sz="18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EB515DD6-8A51-426D-A8C7-40E096B6EA96}"/>
              </a:ext>
            </a:extLst>
          </p:cNvPr>
          <p:cNvSpPr/>
          <p:nvPr/>
        </p:nvSpPr>
        <p:spPr>
          <a:xfrm>
            <a:off x="384795" y="4869176"/>
            <a:ext cx="6240475" cy="273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AutoNum type="arabicPeriod"/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cs typeface="Martel Sans" pitchFamily="34" charset="-120"/>
              </a:rPr>
              <a:t>Captura — colección de imágenes representativas en condiciones reales de mesa.</a:t>
            </a:r>
          </a:p>
          <a:p>
            <a:pPr marL="342900" indent="-342900" algn="l">
              <a:lnSpc>
                <a:spcPts val="2150"/>
              </a:lnSpc>
              <a:buAutoNum type="arabicPeriod"/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Anotación — boxes y OBB para cada ECU + etiquetas (id, orientación).</a:t>
            </a:r>
          </a:p>
          <a:p>
            <a:pPr marL="342900" indent="-342900" algn="l">
              <a:lnSpc>
                <a:spcPts val="2150"/>
              </a:lnSpc>
              <a:buAutoNum type="arabicPeriod"/>
            </a:pP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Augmentations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 — rotaciones, cambios de brillo/contraste, recortes y ruido para robustez.</a:t>
            </a:r>
          </a:p>
          <a:p>
            <a:pPr marL="342900" indent="-342900" algn="l">
              <a:lnSpc>
                <a:spcPts val="2150"/>
              </a:lnSpc>
              <a:buAutoNum type="arabicPeriod"/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Entrenamiento — fine-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tuning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 de YOLOv8m sobre 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dataset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 etiquetado.</a:t>
            </a:r>
          </a:p>
          <a:p>
            <a:pPr marL="342900" indent="-342900" algn="l">
              <a:lnSpc>
                <a:spcPts val="2150"/>
              </a:lnSpc>
              <a:buAutoNum type="arabicPeriod"/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Evaluación — validación en conjunto separado; ajuste de umbral de confianza.</a:t>
            </a:r>
            <a:endParaRPr lang="en-US" sz="1450" dirty="0">
              <a:solidFill>
                <a:schemeClr val="tx1">
                  <a:lumMod val="75000"/>
                  <a:lumOff val="25000"/>
                </a:schemeClr>
              </a:solidFill>
              <a:latin typeface="Martel Sans" panose="020B0604020202020204" charset="0"/>
              <a:cs typeface="Martel Sans" panose="020B0604020202020204" charset="0"/>
            </a:endParaRPr>
          </a:p>
          <a:p>
            <a:pPr marL="285750" indent="-285750">
              <a:lnSpc>
                <a:spcPts val="2150"/>
              </a:lnSpc>
              <a:buFontTx/>
              <a:buChar char="-"/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 algn="l">
              <a:lnSpc>
                <a:spcPts val="2150"/>
              </a:lnSpc>
              <a:buFontTx/>
              <a:buChar char="-"/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12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017" y="783073"/>
            <a:ext cx="5858578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Calibración</a:t>
            </a:r>
            <a:r>
              <a:rPr lang="en-US" sz="36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y </a:t>
            </a:r>
            <a:r>
              <a:rPr lang="en-US" sz="36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referenciación</a:t>
            </a:r>
            <a:endParaRPr lang="en-US" sz="365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692CBCD-AF24-4556-A05B-C06ED609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5841C3AA-9FB2-4F33-9CAE-9CDA047DD900}"/>
              </a:ext>
            </a:extLst>
          </p:cNvPr>
          <p:cNvSpPr/>
          <p:nvPr/>
        </p:nvSpPr>
        <p:spPr>
          <a:xfrm>
            <a:off x="838913" y="1384695"/>
            <a:ext cx="4977818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761A71E-F26C-4441-A412-03703C742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-3454"/>
            <a:ext cx="8229600" cy="82296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FDABBB60-7C49-419A-95A0-FE7B1715F28E}"/>
              </a:ext>
            </a:extLst>
          </p:cNvPr>
          <p:cNvSpPr/>
          <p:nvPr/>
        </p:nvSpPr>
        <p:spPr>
          <a:xfrm>
            <a:off x="457017" y="1817251"/>
            <a:ext cx="368467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Calibración</a:t>
            </a:r>
            <a:r>
              <a:rPr lang="en-US" dirty="0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Extrínseca</a:t>
            </a:r>
            <a:r>
              <a:rPr lang="en-US" dirty="0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 / </a:t>
            </a:r>
            <a:r>
              <a:rPr lang="en-US" dirty="0" err="1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Intrínseca</a:t>
            </a:r>
            <a:endParaRPr lang="en-US" sz="180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67A45DA-D53F-4CB3-AFDC-C8DEB5C865E3}"/>
              </a:ext>
            </a:extLst>
          </p:cNvPr>
          <p:cNvSpPr/>
          <p:nvPr/>
        </p:nvSpPr>
        <p:spPr>
          <a:xfrm>
            <a:off x="308672" y="2264748"/>
            <a:ext cx="6240475" cy="209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150"/>
              </a:lnSpc>
              <a:buFontTx/>
              <a:buChar char="-"/>
            </a:pPr>
            <a:r>
              <a:rPr lang="es-ES" sz="14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Lectura de marcadores QR en posiciones conocidas para determinar parámetros internos de la cámara (focal </a:t>
            </a:r>
            <a:r>
              <a:rPr lang="es-ES" sz="14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length</a:t>
            </a:r>
            <a:r>
              <a:rPr lang="es-ES" sz="14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principal </a:t>
            </a:r>
            <a:r>
              <a:rPr lang="es-ES" sz="14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point</a:t>
            </a:r>
            <a:r>
              <a:rPr lang="es-ES" sz="14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, distorsión).</a:t>
            </a:r>
          </a:p>
          <a:p>
            <a:pPr>
              <a:lnSpc>
                <a:spcPts val="2150"/>
              </a:lnSpc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 algn="l">
              <a:lnSpc>
                <a:spcPts val="2150"/>
              </a:lnSpc>
              <a:buFontTx/>
              <a:buChar char="-"/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Patrón de calibración y ajuste de parámetros con 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toolbox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ea typeface="Martel Sans" pitchFamily="34" charset="-122"/>
                <a:cs typeface="Martel Sans" panose="020B0604020202020204" charset="0"/>
              </a:rPr>
              <a:t>c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álculo de transformación rígida (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rotation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 + 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translation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) entre 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frames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 → almacenamiento de 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offsets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 para uso en 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runtime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.</a:t>
            </a:r>
            <a:endParaRPr lang="en-US" sz="1450" dirty="0">
              <a:solidFill>
                <a:schemeClr val="tx1">
                  <a:lumMod val="75000"/>
                  <a:lumOff val="25000"/>
                </a:schemeClr>
              </a:solidFill>
              <a:latin typeface="Martel Sans" panose="020B0604020202020204" charset="0"/>
              <a:ea typeface="Martel Sans" pitchFamily="34" charset="-122"/>
              <a:cs typeface="Martel Sans" panose="020B0604020202020204" charset="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7B0C259C-1A2C-453C-B487-0B4956D65F20}"/>
              </a:ext>
            </a:extLst>
          </p:cNvPr>
          <p:cNvSpPr/>
          <p:nvPr/>
        </p:nvSpPr>
        <p:spPr>
          <a:xfrm>
            <a:off x="438116" y="4818159"/>
            <a:ext cx="234648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 err="1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Obtención</a:t>
            </a:r>
            <a:r>
              <a:rPr lang="en-US" sz="1800" dirty="0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 de punto</a:t>
            </a:r>
            <a:endParaRPr lang="en-US" sz="180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E4887C6A-A06D-4E04-8E56-AA01487CE819}"/>
              </a:ext>
            </a:extLst>
          </p:cNvPr>
          <p:cNvSpPr/>
          <p:nvPr/>
        </p:nvSpPr>
        <p:spPr>
          <a:xfrm>
            <a:off x="365893" y="5284628"/>
            <a:ext cx="6092129" cy="1856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50"/>
              </a:lnSpc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Una vez detectada la ECU en imagen (coordenadas de píxel 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u,v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), se transforma esa detección a coordenadas 3D en el sistema mundo.</a:t>
            </a:r>
          </a:p>
          <a:p>
            <a:pPr>
              <a:lnSpc>
                <a:spcPts val="2150"/>
              </a:lnSpc>
            </a:pPr>
            <a:endParaRPr lang="es-ES" sz="1450" dirty="0">
              <a:solidFill>
                <a:schemeClr val="tx1">
                  <a:lumMod val="75000"/>
                  <a:lumOff val="25000"/>
                </a:schemeClr>
              </a:solidFill>
              <a:latin typeface="Martel Sans" panose="020B0604020202020204" charset="0"/>
              <a:cs typeface="Martel Sans" panose="020B0604020202020204" charset="0"/>
            </a:endParaRPr>
          </a:p>
          <a:p>
            <a:pPr>
              <a:lnSpc>
                <a:spcPts val="2150"/>
              </a:lnSpc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El punto resultante (X, Y, Z) se envía al controlador del robot; allí la cinemática inversa calcula los ángulos articulares necesarios y se genera una trayectoria.</a:t>
            </a:r>
            <a:endParaRPr lang="en-US" sz="1450" dirty="0">
              <a:solidFill>
                <a:schemeClr val="tx1">
                  <a:lumMod val="75000"/>
                  <a:lumOff val="25000"/>
                </a:schemeClr>
              </a:solidFill>
              <a:latin typeface="Martel Sans" panose="020B0604020202020204" charset="0"/>
              <a:ea typeface="Martel Sans" pitchFamily="34" charset="-122"/>
              <a:cs typeface="Marte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249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1190</Words>
  <Application>Microsoft Office PowerPoint</Application>
  <PresentationFormat>Personalizado</PresentationFormat>
  <Paragraphs>150</Paragraphs>
  <Slides>18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Calibri</vt:lpstr>
      <vt:lpstr>Martel Sans</vt:lpstr>
      <vt:lpstr>Kanit Light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Federico Bellomi</dc:creator>
  <cp:lastModifiedBy>bellomifede@gmail.com</cp:lastModifiedBy>
  <cp:revision>42</cp:revision>
  <dcterms:created xsi:type="dcterms:W3CDTF">2026-02-22T20:42:09Z</dcterms:created>
  <dcterms:modified xsi:type="dcterms:W3CDTF">2026-02-23T14:58:23Z</dcterms:modified>
</cp:coreProperties>
</file>